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6"/>
  </p:notesMasterIdLst>
  <p:sldIdLst>
    <p:sldId id="256" r:id="rId2"/>
    <p:sldId id="259" r:id="rId3"/>
    <p:sldId id="258" r:id="rId4"/>
    <p:sldId id="334" r:id="rId5"/>
    <p:sldId id="261" r:id="rId6"/>
    <p:sldId id="335" r:id="rId7"/>
    <p:sldId id="311" r:id="rId8"/>
    <p:sldId id="312" r:id="rId9"/>
    <p:sldId id="313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6" r:id="rId20"/>
    <p:sldId id="337" r:id="rId21"/>
    <p:sldId id="263" r:id="rId22"/>
    <p:sldId id="338" r:id="rId23"/>
    <p:sldId id="340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41" r:id="rId33"/>
    <p:sldId id="309" r:id="rId34"/>
    <p:sldId id="310" r:id="rId35"/>
  </p:sldIdLst>
  <p:sldSz cx="9144000" cy="5143500" type="screen16x9"/>
  <p:notesSz cx="6858000" cy="9144000"/>
  <p:embeddedFontLst>
    <p:embeddedFont>
      <p:font typeface="Bebas Neue" panose="02000000000000000000" pitchFamily="2" charset="0"/>
      <p:regular r:id="rId37"/>
    </p:embeddedFont>
    <p:embeddedFont>
      <p:font typeface="Playfair Display" panose="02000000000000000000" pitchFamily="2" charset="0"/>
      <p:regular r:id="rId38"/>
      <p:bold r:id="rId39"/>
      <p:italic r:id="rId40"/>
      <p:boldItalic r:id="rId41"/>
    </p:embeddedFont>
    <p:embeddedFont>
      <p:font typeface="Raleway" panose="02000000000000000000" pitchFamily="2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37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2B53DB-1DD1-432F-8ED8-98C730A8D964}">
  <a:tblStyle styleId="{082B53DB-1DD1-432F-8ED8-98C730A8D9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60" y="48"/>
      </p:cViewPr>
      <p:guideLst>
        <p:guide orient="horz" pos="15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font" Target="fonts/font3.fntdata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font" Target="fonts/font6.fntdata" /><Relationship Id="rId47" Type="http://schemas.openxmlformats.org/officeDocument/2006/relationships/font" Target="fonts/font11.fntdata" /><Relationship Id="rId50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font" Target="fonts/font2.fntdata" /><Relationship Id="rId46" Type="http://schemas.openxmlformats.org/officeDocument/2006/relationships/font" Target="fonts/font10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font" Target="fonts/font5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font" Target="fonts/font1.fntdata" /><Relationship Id="rId40" Type="http://schemas.openxmlformats.org/officeDocument/2006/relationships/font" Target="fonts/font4.fntdata" /><Relationship Id="rId45" Type="http://schemas.openxmlformats.org/officeDocument/2006/relationships/font" Target="fonts/font9.fntdata" /><Relationship Id="rId53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notesMaster" Target="notesMasters/notesMaster1.xml" /><Relationship Id="rId49" Type="http://schemas.openxmlformats.org/officeDocument/2006/relationships/font" Target="fonts/font13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font" Target="fonts/font8.fntdata" /><Relationship Id="rId52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font" Target="fonts/font7.fntdata" /><Relationship Id="rId48" Type="http://schemas.openxmlformats.org/officeDocument/2006/relationships/font" Target="fonts/font12.fntdata" /><Relationship Id="rId8" Type="http://schemas.openxmlformats.org/officeDocument/2006/relationships/slide" Target="slides/slide7.xml" /><Relationship Id="rId51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56f631622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556f631622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56f631622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56f631622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556f631622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556f631622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99043239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99043239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7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6.png" /><Relationship Id="rId4" Type="http://schemas.openxmlformats.org/officeDocument/2006/relationships/image" Target="../media/image10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545425"/>
            <a:ext cx="4816200" cy="1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117475"/>
            <a:ext cx="4257300" cy="3426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3228957" y="0"/>
            <a:ext cx="26929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398700" y="2440575"/>
            <a:ext cx="2814900" cy="4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4937203" y="2440575"/>
            <a:ext cx="2814900" cy="4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1398700" y="2803950"/>
            <a:ext cx="2814900" cy="17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4937200" y="2803950"/>
            <a:ext cx="2814900" cy="17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166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166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9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7" y="0"/>
            <a:ext cx="380288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896975" y="1565550"/>
            <a:ext cx="40452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896975" y="23428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>
            <a:spLocks noGrp="1"/>
          </p:cNvSpPr>
          <p:nvPr>
            <p:ph type="pic" idx="2"/>
          </p:nvPr>
        </p:nvSpPr>
        <p:spPr>
          <a:xfrm>
            <a:off x="5493625" y="1062600"/>
            <a:ext cx="2753400" cy="3018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527028" y="1077526"/>
            <a:ext cx="4089949" cy="29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 txBox="1">
            <a:spLocks noGrp="1"/>
          </p:cNvSpPr>
          <p:nvPr>
            <p:ph type="title" hasCustomPrompt="1"/>
          </p:nvPr>
        </p:nvSpPr>
        <p:spPr>
          <a:xfrm>
            <a:off x="1225600" y="1582038"/>
            <a:ext cx="675300" cy="675300"/>
          </a:xfrm>
          <a:prstGeom prst="rect">
            <a:avLst/>
          </a:prstGeom>
          <a:ln w="9525" cap="flat" cmpd="sng">
            <a:solidFill>
              <a:srgbClr val="394F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1"/>
          </p:nvPr>
        </p:nvSpPr>
        <p:spPr>
          <a:xfrm>
            <a:off x="1992888" y="1897823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 hasCustomPrompt="1"/>
          </p:nvPr>
        </p:nvSpPr>
        <p:spPr>
          <a:xfrm>
            <a:off x="5058075" y="1582050"/>
            <a:ext cx="675300" cy="675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3"/>
          </p:nvPr>
        </p:nvSpPr>
        <p:spPr>
          <a:xfrm>
            <a:off x="5812113" y="1897823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1238850" y="3372300"/>
            <a:ext cx="675300" cy="675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5"/>
          </p:nvPr>
        </p:nvSpPr>
        <p:spPr>
          <a:xfrm>
            <a:off x="1989538" y="3677049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6" hasCustomPrompt="1"/>
          </p:nvPr>
        </p:nvSpPr>
        <p:spPr>
          <a:xfrm>
            <a:off x="5058075" y="3372300"/>
            <a:ext cx="675300" cy="675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7"/>
          </p:nvPr>
        </p:nvSpPr>
        <p:spPr>
          <a:xfrm>
            <a:off x="5808663" y="3677049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8"/>
          </p:nvPr>
        </p:nvSpPr>
        <p:spPr>
          <a:xfrm>
            <a:off x="1992888" y="1500325"/>
            <a:ext cx="2336400" cy="48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9"/>
          </p:nvPr>
        </p:nvSpPr>
        <p:spPr>
          <a:xfrm>
            <a:off x="5812113" y="1500325"/>
            <a:ext cx="2336400" cy="48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3"/>
          </p:nvPr>
        </p:nvSpPr>
        <p:spPr>
          <a:xfrm>
            <a:off x="1989538" y="3290565"/>
            <a:ext cx="2336400" cy="48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4"/>
          </p:nvPr>
        </p:nvSpPr>
        <p:spPr>
          <a:xfrm>
            <a:off x="5812113" y="3290565"/>
            <a:ext cx="2336400" cy="48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5"/>
          </p:nvPr>
        </p:nvSpPr>
        <p:spPr>
          <a:xfrm>
            <a:off x="7166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subTitle" idx="1"/>
          </p:nvPr>
        </p:nvSpPr>
        <p:spPr>
          <a:xfrm>
            <a:off x="1744336" y="1723925"/>
            <a:ext cx="2593800" cy="40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2"/>
          </p:nvPr>
        </p:nvSpPr>
        <p:spPr>
          <a:xfrm>
            <a:off x="1744325" y="2061575"/>
            <a:ext cx="2593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ubTitle" idx="3"/>
          </p:nvPr>
        </p:nvSpPr>
        <p:spPr>
          <a:xfrm>
            <a:off x="5487956" y="2061575"/>
            <a:ext cx="2593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4"/>
          </p:nvPr>
        </p:nvSpPr>
        <p:spPr>
          <a:xfrm>
            <a:off x="1744325" y="3451500"/>
            <a:ext cx="2593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5"/>
          </p:nvPr>
        </p:nvSpPr>
        <p:spPr>
          <a:xfrm>
            <a:off x="5487956" y="3451500"/>
            <a:ext cx="2593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6"/>
          </p:nvPr>
        </p:nvSpPr>
        <p:spPr>
          <a:xfrm>
            <a:off x="1744336" y="3113750"/>
            <a:ext cx="2593800" cy="40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7"/>
          </p:nvPr>
        </p:nvSpPr>
        <p:spPr>
          <a:xfrm>
            <a:off x="5487963" y="1723925"/>
            <a:ext cx="2593800" cy="40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8"/>
          </p:nvPr>
        </p:nvSpPr>
        <p:spPr>
          <a:xfrm>
            <a:off x="5487963" y="3113750"/>
            <a:ext cx="2593800" cy="40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7166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 rotWithShape="1">
          <a:blip r:embed="rId2">
            <a:alphaModFix amt="70000"/>
          </a:blip>
          <a:srcRect r="35934" b="17992"/>
          <a:stretch/>
        </p:blipFill>
        <p:spPr>
          <a:xfrm rot="10800000">
            <a:off x="2" y="-1"/>
            <a:ext cx="1251399" cy="15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 amt="70000"/>
          </a:blip>
          <a:srcRect b="18387"/>
          <a:stretch/>
        </p:blipFill>
        <p:spPr>
          <a:xfrm>
            <a:off x="6086475" y="3749523"/>
            <a:ext cx="2337524" cy="13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 amt="70000"/>
          </a:blip>
          <a:srcRect r="20810" b="12049"/>
          <a:stretch/>
        </p:blipFill>
        <p:spPr>
          <a:xfrm>
            <a:off x="7190725" y="3892100"/>
            <a:ext cx="1953274" cy="12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 rotWithShape="1">
          <a:blip r:embed="rId2">
            <a:alphaModFix amt="70000"/>
          </a:blip>
          <a:srcRect t="31469" r="13239"/>
          <a:stretch/>
        </p:blipFill>
        <p:spPr>
          <a:xfrm rot="900006">
            <a:off x="6416758" y="-329841"/>
            <a:ext cx="2996361" cy="156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 rotWithShape="1">
          <a:blip r:embed="rId3">
            <a:alphaModFix amt="70000"/>
          </a:blip>
          <a:srcRect r="30738" b="36892"/>
          <a:stretch/>
        </p:blipFill>
        <p:spPr>
          <a:xfrm rot="5400000">
            <a:off x="-471812" y="3233612"/>
            <a:ext cx="2381699" cy="146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6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flipH="1">
            <a:off x="-10979" y="-1"/>
            <a:ext cx="2123251" cy="16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6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-900010">
            <a:off x="7424297" y="3783116"/>
            <a:ext cx="2367778" cy="1730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image" Target="../media/image1.jpg" /><Relationship Id="rId5" Type="http://schemas.openxmlformats.org/officeDocument/2006/relationships/slideLayout" Target="../slideLayouts/slideLayout5.xml" /><Relationship Id="rId10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  <a:def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8" r:id="rId5"/>
    <p:sldLayoutId id="2147483659" r:id="rId6"/>
    <p:sldLayoutId id="2147483667" r:id="rId7"/>
    <p:sldLayoutId id="2147483671" r:id="rId8"/>
    <p:sldLayoutId id="214748367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6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7" Type="http://schemas.openxmlformats.org/officeDocument/2006/relationships/image" Target="../media/image1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7.png" /><Relationship Id="rId5" Type="http://schemas.openxmlformats.org/officeDocument/2006/relationships/image" Target="../media/image12.png" /><Relationship Id="rId4" Type="http://schemas.openxmlformats.org/officeDocument/2006/relationships/image" Target="../media/image6.pn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3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 /><Relationship Id="rId1" Type="http://schemas.openxmlformats.org/officeDocument/2006/relationships/slideLayout" Target="../slideLayouts/slideLayout3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 /><Relationship Id="rId1" Type="http://schemas.openxmlformats.org/officeDocument/2006/relationships/slideLayout" Target="../slideLayouts/slideLayout3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 /><Relationship Id="rId1" Type="http://schemas.openxmlformats.org/officeDocument/2006/relationships/slideLayout" Target="../slideLayouts/slideLayout3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 /><Relationship Id="rId1" Type="http://schemas.openxmlformats.org/officeDocument/2006/relationships/slideLayout" Target="../slideLayouts/slideLayout3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 /><Relationship Id="rId1" Type="http://schemas.openxmlformats.org/officeDocument/2006/relationships/slideLayout" Target="../slideLayouts/slideLayout3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 /><Relationship Id="rId1" Type="http://schemas.openxmlformats.org/officeDocument/2006/relationships/slideLayout" Target="../slideLayouts/slideLayout3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 /><Relationship Id="rId1" Type="http://schemas.openxmlformats.org/officeDocument/2006/relationships/slideLayout" Target="../slideLayouts/slideLayout3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 /><Relationship Id="rId1" Type="http://schemas.openxmlformats.org/officeDocument/2006/relationships/slideLayout" Target="../slideLayouts/slideLayout3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4.png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7.png" /><Relationship Id="rId4" Type="http://schemas.openxmlformats.org/officeDocument/2006/relationships/image" Target="../media/image5.png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 /><Relationship Id="rId1" Type="http://schemas.openxmlformats.org/officeDocument/2006/relationships/slideLayout" Target="../slideLayouts/slideLayout7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 /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 /><Relationship Id="rId1" Type="http://schemas.openxmlformats.org/officeDocument/2006/relationships/slideLayout" Target="../slideLayouts/slideLayout7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 /><Relationship Id="rId1" Type="http://schemas.openxmlformats.org/officeDocument/2006/relationships/slideLayout" Target="../slideLayouts/slideLayout7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 /><Relationship Id="rId1" Type="http://schemas.openxmlformats.org/officeDocument/2006/relationships/slideLayout" Target="../slideLayouts/slideLayout7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15.png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 /><Relationship Id="rId1" Type="http://schemas.openxmlformats.org/officeDocument/2006/relationships/slideLayout" Target="../slideLayouts/slideLayout7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7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un.unl.pt/bitstream/10362/39709/1/Geisler_2018.pdf" TargetMode="External" /><Relationship Id="rId2" Type="http://schemas.openxmlformats.org/officeDocument/2006/relationships/hyperlink" Target="https://ijarcce.com/wp-content/uploads/2021/05/IJARCCE.2021.10509.pdf" TargetMode="External" /><Relationship Id="rId1" Type="http://schemas.openxmlformats.org/officeDocument/2006/relationships/slideLayout" Target="../slideLayouts/slideLayout7.xml" /><Relationship Id="rId5" Type="http://schemas.openxmlformats.org/officeDocument/2006/relationships/hyperlink" Target="https://www.researchgate.net/publication/344945162_Artificial_Intelligence_Systems_applied_to_tourism_A_Survey" TargetMode="External" /><Relationship Id="rId4" Type="http://schemas.openxmlformats.org/officeDocument/2006/relationships/hyperlink" Target="https://www.researchgate.net/publication/344444604_Impact_of_Artificial_Intelligence_in_Travel_Tourism_and_Hospitality" TargetMode="Externa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.png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8600" y="0"/>
            <a:ext cx="2775400" cy="218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4">
            <a:alphaModFix/>
          </a:blip>
          <a:srcRect l="31323" b="32055"/>
          <a:stretch/>
        </p:blipFill>
        <p:spPr>
          <a:xfrm>
            <a:off x="0" y="3840875"/>
            <a:ext cx="1802026" cy="130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5">
            <a:alphaModFix/>
          </a:blip>
          <a:srcRect l="23669" t="40982"/>
          <a:stretch/>
        </p:blipFill>
        <p:spPr>
          <a:xfrm>
            <a:off x="0" y="0"/>
            <a:ext cx="2649924" cy="135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50462">
            <a:off x="1068374" y="4156758"/>
            <a:ext cx="2512957" cy="144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8878" y="-936936"/>
            <a:ext cx="3357136" cy="338725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3"/>
          <p:cNvSpPr txBox="1">
            <a:spLocks noGrp="1"/>
          </p:cNvSpPr>
          <p:nvPr>
            <p:ph type="ctrTitle"/>
          </p:nvPr>
        </p:nvSpPr>
        <p:spPr>
          <a:xfrm>
            <a:off x="2204680" y="274241"/>
            <a:ext cx="4775420" cy="1514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dirty="0">
                <a:solidFill>
                  <a:srgbClr val="C00000"/>
                </a:solidFill>
              </a:rPr>
              <a:t>AI TRIAD !</a:t>
            </a:r>
            <a:br>
              <a:rPr lang="en" sz="4200" b="1" dirty="0">
                <a:solidFill>
                  <a:srgbClr val="C00000"/>
                </a:solidFill>
              </a:rPr>
            </a:br>
            <a:r>
              <a:rPr lang="en" sz="3600" b="1" dirty="0">
                <a:solidFill>
                  <a:srgbClr val="C00000"/>
                </a:solidFill>
              </a:rPr>
              <a:t> </a:t>
            </a:r>
            <a:r>
              <a:rPr lang="en" sz="2800" b="1" dirty="0">
                <a:solidFill>
                  <a:srgbClr val="C00000"/>
                </a:solidFill>
              </a:rPr>
              <a:t>An AI trip advisor</a:t>
            </a:r>
            <a:endParaRPr sz="2800" b="1" dirty="0">
              <a:solidFill>
                <a:srgbClr val="C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7E86D-F223-E308-9AAB-586203AB686F}"/>
              </a:ext>
            </a:extLst>
          </p:cNvPr>
          <p:cNvSpPr txBox="1"/>
          <p:nvPr/>
        </p:nvSpPr>
        <p:spPr>
          <a:xfrm>
            <a:off x="-125208" y="2761036"/>
            <a:ext cx="78815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Raleway" panose="02000000000000000000" pitchFamily="2" charset="0"/>
                <a:ea typeface="Raleway" panose="02000000000000000000" pitchFamily="2" charset="0"/>
              </a:rPr>
              <a:t>Project Guide: </a:t>
            </a:r>
          </a:p>
          <a:p>
            <a:pPr algn="l"/>
            <a:r>
              <a:rPr lang="en-US" dirty="0">
                <a:latin typeface="Raleway" panose="02000000000000000000" pitchFamily="2" charset="0"/>
                <a:ea typeface="Raleway" panose="02000000000000000000" pitchFamily="2" charset="0"/>
              </a:rPr>
              <a:t>                        </a:t>
            </a:r>
            <a:r>
              <a:rPr lang="en-US" dirty="0" err="1">
                <a:latin typeface="Raleway" panose="02000000000000000000" pitchFamily="2" charset="0"/>
                <a:ea typeface="Raleway" panose="02000000000000000000" pitchFamily="2" charset="0"/>
              </a:rPr>
              <a:t>Revathy</a:t>
            </a:r>
            <a:r>
              <a:rPr lang="en-US" dirty="0">
                <a:latin typeface="Raleway" panose="02000000000000000000" pitchFamily="2" charset="0"/>
                <a:ea typeface="Raleway" panose="02000000000000000000" pitchFamily="2" charset="0"/>
              </a:rPr>
              <a:t> A S</a:t>
            </a:r>
          </a:p>
          <a:p>
            <a:pPr algn="l"/>
            <a:r>
              <a:rPr lang="en-US" dirty="0">
                <a:latin typeface="Raleway" panose="02000000000000000000" pitchFamily="2" charset="0"/>
                <a:ea typeface="Raleway" panose="02000000000000000000" pitchFamily="2" charset="0"/>
              </a:rPr>
              <a:t>                        Assistant Professor In CSE</a:t>
            </a:r>
          </a:p>
          <a:p>
            <a:pPr algn="l"/>
            <a:r>
              <a:rPr lang="en-US" dirty="0">
                <a:latin typeface="Raleway" panose="02000000000000000000" pitchFamily="2" charset="0"/>
                <a:ea typeface="Raleway" panose="02000000000000000000" pitchFamily="2" charset="0"/>
              </a:rPr>
              <a:t>                        College of Engineering </a:t>
            </a:r>
            <a:r>
              <a:rPr lang="en-US" dirty="0" err="1">
                <a:latin typeface="Raleway" panose="02000000000000000000" pitchFamily="2" charset="0"/>
                <a:ea typeface="Raleway" panose="02000000000000000000" pitchFamily="2" charset="0"/>
              </a:rPr>
              <a:t>Kidangoor</a:t>
            </a:r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r>
              <a:rPr lang="en-US" dirty="0"/>
              <a:t>             </a:t>
            </a:r>
          </a:p>
          <a:p>
            <a:pPr algn="l"/>
            <a:r>
              <a:rPr lang="en-US" dirty="0"/>
              <a:t>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36772-621D-DBC0-BAC8-08ACB311A0EE}"/>
              </a:ext>
            </a:extLst>
          </p:cNvPr>
          <p:cNvSpPr txBox="1"/>
          <p:nvPr/>
        </p:nvSpPr>
        <p:spPr>
          <a:xfrm>
            <a:off x="3666635" y="163363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50CAE-41BE-C9BE-7A6B-CCA3CFD25D9C}"/>
              </a:ext>
            </a:extLst>
          </p:cNvPr>
          <p:cNvSpPr txBox="1"/>
          <p:nvPr/>
        </p:nvSpPr>
        <p:spPr>
          <a:xfrm>
            <a:off x="4476703" y="2877655"/>
            <a:ext cx="43368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Raleway" panose="02000000000000000000" pitchFamily="2" charset="0"/>
                <a:ea typeface="Raleway" panose="02000000000000000000" pitchFamily="2" charset="0"/>
              </a:rPr>
              <a:t>Submitted by: Group 1 (S8 CSE)</a:t>
            </a:r>
          </a:p>
          <a:p>
            <a:pPr algn="l"/>
            <a:r>
              <a:rPr lang="en-US" dirty="0">
                <a:latin typeface="Raleway" panose="02000000000000000000" pitchFamily="2" charset="0"/>
                <a:ea typeface="Raleway" panose="02000000000000000000" pitchFamily="2" charset="0"/>
              </a:rPr>
              <a:t>                        </a:t>
            </a:r>
            <a:r>
              <a:rPr lang="en-US" dirty="0" err="1">
                <a:latin typeface="Raleway" panose="02000000000000000000" pitchFamily="2" charset="0"/>
                <a:ea typeface="Raleway" panose="02000000000000000000" pitchFamily="2" charset="0"/>
              </a:rPr>
              <a:t>Amrutha</a:t>
            </a:r>
            <a:r>
              <a:rPr lang="en-US" dirty="0">
                <a:latin typeface="Raleway" panose="02000000000000000000" pitchFamily="2" charset="0"/>
                <a:ea typeface="Raleway" panose="02000000000000000000" pitchFamily="2" charset="0"/>
              </a:rPr>
              <a:t> Anil(KGR19CS016)</a:t>
            </a:r>
          </a:p>
          <a:p>
            <a:pPr algn="l"/>
            <a:r>
              <a:rPr lang="en-US" dirty="0">
                <a:latin typeface="Raleway" panose="02000000000000000000" pitchFamily="2" charset="0"/>
                <a:ea typeface="Raleway" panose="02000000000000000000" pitchFamily="2" charset="0"/>
              </a:rPr>
              <a:t>                        </a:t>
            </a:r>
            <a:r>
              <a:rPr lang="en-US" dirty="0" err="1">
                <a:latin typeface="Raleway" panose="02000000000000000000" pitchFamily="2" charset="0"/>
                <a:ea typeface="Raleway" panose="02000000000000000000" pitchFamily="2" charset="0"/>
              </a:rPr>
              <a:t>Anandhu</a:t>
            </a:r>
            <a:r>
              <a:rPr lang="en-US" dirty="0">
                <a:latin typeface="Raleway" panose="02000000000000000000" pitchFamily="2" charset="0"/>
                <a:ea typeface="Raleway" panose="02000000000000000000" pitchFamily="2" charset="0"/>
              </a:rPr>
              <a:t> Anil(KGR19CS017)</a:t>
            </a:r>
          </a:p>
          <a:p>
            <a:pPr algn="l"/>
            <a:r>
              <a:rPr lang="en-US" dirty="0">
                <a:latin typeface="Raleway" panose="02000000000000000000" pitchFamily="2" charset="0"/>
                <a:ea typeface="Raleway" panose="02000000000000000000" pitchFamily="2" charset="0"/>
              </a:rPr>
              <a:t>                        </a:t>
            </a:r>
            <a:r>
              <a:rPr lang="en-US" dirty="0" err="1">
                <a:latin typeface="Raleway" panose="02000000000000000000" pitchFamily="2" charset="0"/>
                <a:ea typeface="Raleway" panose="02000000000000000000" pitchFamily="2" charset="0"/>
              </a:rPr>
              <a:t>Niveditha</a:t>
            </a:r>
            <a:r>
              <a:rPr lang="en-US" dirty="0">
                <a:latin typeface="Raleway" panose="02000000000000000000" pitchFamily="2" charset="0"/>
                <a:ea typeface="Raleway" panose="02000000000000000000" pitchFamily="2" charset="0"/>
              </a:rPr>
              <a:t> R </a:t>
            </a:r>
            <a:r>
              <a:rPr lang="en-US" dirty="0" err="1">
                <a:latin typeface="Raleway" panose="02000000000000000000" pitchFamily="2" charset="0"/>
                <a:ea typeface="Raleway" panose="02000000000000000000" pitchFamily="2" charset="0"/>
              </a:rPr>
              <a:t>Naik</a:t>
            </a:r>
            <a:r>
              <a:rPr lang="en-US" dirty="0">
                <a:latin typeface="Raleway" panose="02000000000000000000" pitchFamily="2" charset="0"/>
                <a:ea typeface="Raleway" panose="02000000000000000000" pitchFamily="2" charset="0"/>
              </a:rPr>
              <a:t>(KGR19CS058)</a:t>
            </a:r>
          </a:p>
          <a:p>
            <a:pPr algn="l"/>
            <a:r>
              <a:rPr lang="en-US" dirty="0">
                <a:latin typeface="Raleway" panose="02000000000000000000" pitchFamily="2" charset="0"/>
                <a:ea typeface="Raleway" panose="02000000000000000000" pitchFamily="2" charset="0"/>
              </a:rPr>
              <a:t>                        </a:t>
            </a:r>
            <a:r>
              <a:rPr lang="en-US" dirty="0" err="1">
                <a:latin typeface="Raleway" panose="02000000000000000000" pitchFamily="2" charset="0"/>
                <a:ea typeface="Raleway" panose="02000000000000000000" pitchFamily="2" charset="0"/>
              </a:rPr>
              <a:t>Sarath</a:t>
            </a:r>
            <a:r>
              <a:rPr lang="en-US" dirty="0">
                <a:latin typeface="Raleway" panose="02000000000000000000" pitchFamily="2" charset="0"/>
                <a:ea typeface="Raleway" panose="02000000000000000000" pitchFamily="2" charset="0"/>
              </a:rPr>
              <a:t> Kumar M B(KGR19CS066)</a:t>
            </a:r>
          </a:p>
          <a:p>
            <a:pPr algn="l"/>
            <a:r>
              <a:rPr lang="en-US" dirty="0">
                <a:latin typeface="Raleway" panose="02000000000000000000" pitchFamily="2" charset="0"/>
                <a:ea typeface="Raleway" panose="02000000000000000000" pitchFamily="2" charset="0"/>
              </a:rPr>
              <a:t>                        College of Engineering </a:t>
            </a:r>
            <a:r>
              <a:rPr lang="en-US" dirty="0" err="1">
                <a:latin typeface="Raleway" panose="02000000000000000000" pitchFamily="2" charset="0"/>
                <a:ea typeface="Raleway" panose="02000000000000000000" pitchFamily="2" charset="0"/>
              </a:rPr>
              <a:t>Kidangoor</a:t>
            </a:r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1E9A-8281-DF9E-E574-22F92411E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B8DC77-02C9-E0E3-9FEC-527B96CDE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5" y="1361129"/>
            <a:ext cx="7824366" cy="30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624B-62FA-F2A2-7438-C28D309D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5AE47-5BFC-08C3-3908-9B7C660BE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149" y="1284347"/>
            <a:ext cx="3636226" cy="371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2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D083-87A1-E9A9-B0FA-079EC898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METHODOLOGY: ER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E6414-F353-0C11-195A-7BC4A3311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54" y="1263408"/>
            <a:ext cx="7849892" cy="367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95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4E886-62C8-D3AF-8192-F662E332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METHODOLOGY: USECASE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3C5B8-62A2-39F1-43EF-B0815CC47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60" y="1067963"/>
            <a:ext cx="5509647" cy="401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0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8F92-731A-41E3-1E4B-0FE97E10E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METHODOLOGY:ACTIVITY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E4F74-A946-A000-5F12-27121E24D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525" y="1249447"/>
            <a:ext cx="5036950" cy="35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98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95CC0-3419-8200-00AC-1784D1E77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METHODOLOGY:DATA FLOW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2F545-F156-1DE2-F4F3-F5A7F37DF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50" y="1017725"/>
            <a:ext cx="7865390" cy="404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11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CE61-459E-9CE7-F98C-49C6FC52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METHODOLOGY:SEQUENCE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35F8F8-5274-046D-A8B4-89AE95B7D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77" y="1088904"/>
            <a:ext cx="4463512" cy="388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56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7D72-D743-F8A2-122B-FD1D91F4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METHODOLOGY :SEQUENCE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B28EF-A490-CB11-EE17-3869012B2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367" y="1095883"/>
            <a:ext cx="4091551" cy="393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93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EFE02-F33E-4E5D-0933-3BE9CE394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METHODOLOGY:SEQUENCE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B9FC44-734B-F362-198E-98F18F337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03" y="1017725"/>
            <a:ext cx="8400081" cy="393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35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282E-95A1-F535-765F-5151F236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REQUIREMENTS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7C3767-5889-59B5-E847-579E03F52BC0}"/>
              </a:ext>
            </a:extLst>
          </p:cNvPr>
          <p:cNvSpPr txBox="1"/>
          <p:nvPr/>
        </p:nvSpPr>
        <p:spPr>
          <a:xfrm>
            <a:off x="1019212" y="1597263"/>
            <a:ext cx="52605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Operating System : Windows 10 or above</a:t>
            </a:r>
          </a:p>
          <a:p>
            <a:pPr algn="l"/>
            <a:r>
              <a:rPr lang="en-US" dirty="0"/>
              <a:t>Database              :  Firebase</a:t>
            </a:r>
          </a:p>
          <a:p>
            <a:pPr algn="l"/>
            <a:r>
              <a:rPr lang="en-US" dirty="0"/>
              <a:t>Languages           :  </a:t>
            </a:r>
            <a:r>
              <a:rPr lang="en-US" dirty="0" err="1"/>
              <a:t>Flutter,Dart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054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 amt="69000"/>
          </a:blip>
          <a:srcRect l="23669" t="40982"/>
          <a:stretch/>
        </p:blipFill>
        <p:spPr>
          <a:xfrm flipH="1">
            <a:off x="6265007" y="0"/>
            <a:ext cx="2878993" cy="147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6"/>
          <p:cNvPicPr preferRelativeResize="0"/>
          <p:nvPr/>
        </p:nvPicPr>
        <p:blipFill rotWithShape="1">
          <a:blip r:embed="rId4">
            <a:alphaModFix amt="70000"/>
          </a:blip>
          <a:srcRect/>
          <a:stretch/>
        </p:blipFill>
        <p:spPr>
          <a:xfrm rot="899999">
            <a:off x="-625625" y="3908400"/>
            <a:ext cx="2430476" cy="177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6"/>
          <p:cNvSpPr txBox="1">
            <a:spLocks noGrp="1"/>
          </p:cNvSpPr>
          <p:nvPr>
            <p:ph type="subTitle" idx="1"/>
          </p:nvPr>
        </p:nvSpPr>
        <p:spPr>
          <a:xfrm>
            <a:off x="526799" y="1009996"/>
            <a:ext cx="6362197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Before the AI revolution, traveling was a chore. </a:t>
            </a:r>
          </a:p>
          <a:p>
            <a:pPr marL="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An AI travel assistant , which offers a budget friendly tour packages. </a:t>
            </a:r>
          </a:p>
          <a:p>
            <a:pPr marL="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the help of data science and machine learning, travelers can get recommendations tailored to their needs. </a:t>
            </a:r>
          </a:p>
          <a:p>
            <a:pPr marL="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Travelers can use these chatbots more frequently ;</a:t>
            </a:r>
          </a:p>
          <a:p>
            <a:pPr marL="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these chatbots can offer answers to frequently asked questions through automated responses.</a:t>
            </a:r>
          </a:p>
          <a:p>
            <a:pPr marL="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Aim of the project is to build a virtual travel agent which provide the customers with all sort of service needed during the travel from starting to end</a:t>
            </a:r>
          </a:p>
          <a:p>
            <a:pPr marL="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/>
            <a:endParaRPr lang="en-IN" dirty="0"/>
          </a:p>
          <a:p>
            <a:pPr marL="0" indent="0"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2704455" y="216976"/>
            <a:ext cx="4045200" cy="924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 dirty="0">
                <a:solidFill>
                  <a:schemeClr val="tx1"/>
                </a:solidFill>
              </a:rPr>
              <a:t>ABSTRACT</a:t>
            </a:r>
            <a:endParaRPr sz="2800" u="sng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8AA6-404E-CD9D-631F-7CD2B49D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REQUIREMENTS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6A4E3C-3AD3-A824-3D80-2E6A57293B23}"/>
              </a:ext>
            </a:extLst>
          </p:cNvPr>
          <p:cNvSpPr txBox="1"/>
          <p:nvPr/>
        </p:nvSpPr>
        <p:spPr>
          <a:xfrm>
            <a:off x="1083148" y="1692362"/>
            <a:ext cx="51430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Input Devices : Mobile Phone</a:t>
            </a:r>
          </a:p>
          <a:p>
            <a:pPr algn="l"/>
            <a:r>
              <a:rPr lang="en-US" dirty="0"/>
              <a:t>
Memory : 4 GB RAM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784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0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 rot="-899993" flipH="1">
            <a:off x="7119046" y="4147411"/>
            <a:ext cx="2214367" cy="1617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0"/>
          <p:cNvPicPr preferRelativeResize="0"/>
          <p:nvPr/>
        </p:nvPicPr>
        <p:blipFill rotWithShape="1">
          <a:blip r:embed="rId4">
            <a:alphaModFix amt="70000"/>
          </a:blip>
          <a:srcRect t="25065" r="24573"/>
          <a:stretch/>
        </p:blipFill>
        <p:spPr>
          <a:xfrm flipH="1">
            <a:off x="0" y="0"/>
            <a:ext cx="1508749" cy="147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0"/>
          <p:cNvPicPr preferRelativeResize="0"/>
          <p:nvPr/>
        </p:nvPicPr>
        <p:blipFill rotWithShape="1">
          <a:blip r:embed="rId5">
            <a:alphaModFix amt="70000"/>
          </a:blip>
          <a:srcRect/>
          <a:stretch/>
        </p:blipFill>
        <p:spPr>
          <a:xfrm rot="-1350462" flipH="1">
            <a:off x="5610129" y="4385358"/>
            <a:ext cx="2512957" cy="144958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 txBox="1">
            <a:spLocks noGrp="1"/>
          </p:cNvSpPr>
          <p:nvPr>
            <p:ph type="title"/>
          </p:nvPr>
        </p:nvSpPr>
        <p:spPr>
          <a:xfrm>
            <a:off x="346192" y="243336"/>
            <a:ext cx="7717500" cy="14754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 dirty="0">
                <a:solidFill>
                  <a:schemeClr val="tx1"/>
                </a:solidFill>
              </a:rPr>
              <a:t>MODULES</a:t>
            </a:r>
            <a:endParaRPr sz="4000" u="sng" dirty="0">
              <a:solidFill>
                <a:schemeClr val="tx1"/>
              </a:solidFill>
            </a:endParaRPr>
          </a:p>
        </p:txBody>
      </p:sp>
      <p:sp>
        <p:nvSpPr>
          <p:cNvPr id="306" name="Google Shape;306;p40"/>
          <p:cNvSpPr txBox="1">
            <a:spLocks noGrp="1"/>
          </p:cNvSpPr>
          <p:nvPr>
            <p:ph type="subTitle" idx="4"/>
          </p:nvPr>
        </p:nvSpPr>
        <p:spPr>
          <a:xfrm flipV="1">
            <a:off x="839166" y="1360085"/>
            <a:ext cx="4771220" cy="14754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en-US" sz="1600" b="1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40"/>
          <p:cNvSpPr txBox="1">
            <a:spLocks noGrp="1"/>
          </p:cNvSpPr>
          <p:nvPr>
            <p:ph type="subTitle" idx="5"/>
          </p:nvPr>
        </p:nvSpPr>
        <p:spPr>
          <a:xfrm>
            <a:off x="623455" y="1462750"/>
            <a:ext cx="5947825" cy="3082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en-US" sz="1600" b="1" i="0" dirty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294D5B-89DC-CFF6-2F5B-9BC0E72D0564}"/>
              </a:ext>
            </a:extLst>
          </p:cNvPr>
          <p:cNvSpPr txBox="1"/>
          <p:nvPr/>
        </p:nvSpPr>
        <p:spPr>
          <a:xfrm>
            <a:off x="500646" y="1203751"/>
            <a:ext cx="84987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App User - This is a module used to take information from user . It is used to write the </a:t>
            </a:r>
            <a:r>
              <a:rPr lang="en-US" dirty="0" err="1"/>
              <a:t>informations</a:t>
            </a:r>
            <a:r>
              <a:rPr lang="en-US" dirty="0"/>
              <a:t> to the database.     </a:t>
            </a:r>
          </a:p>
          <a:p>
            <a:pPr algn="l"/>
            <a:r>
              <a:rPr lang="en-US" dirty="0"/>
              <a:t>        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Hotel – This module gives a detail view of how the hotels are created and how it can retrieved from the users.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+mj-lt"/>
              </a:rPr>
              <a:t>Overall, this code defines a data model for a hotel with the ability to convert the data to and from a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+mj-lt"/>
              </a:rPr>
              <a:t> representation.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Travel Mode – This module specifies the various </a:t>
            </a:r>
            <a:r>
              <a:rPr lang="en-US" dirty="0" err="1"/>
              <a:t>initialisations</a:t>
            </a:r>
            <a:r>
              <a:rPr lang="en-US" dirty="0"/>
              <a:t> of data related to travel modes such as type, name , rate etc.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+mj-lt"/>
              </a:rPr>
              <a:t>Similar to the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Hotel 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+mj-lt"/>
              </a:rPr>
              <a:t> class, this code defines a data model for a travel mode with the ability to convert the data to and from a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+mj-lt"/>
              </a:rPr>
              <a:t> representation.</a:t>
            </a:r>
            <a:endParaRPr lang="en-US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Trip – This is the module where the chat bot works. The chatbots make a live chat where users can specify their requirements and plan their trip.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7BF27E2-9243-8407-44FA-2F834C592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79B7D4-D083-9378-154B-B5A297ED894A}"/>
              </a:ext>
            </a:extLst>
          </p:cNvPr>
          <p:cNvSpPr txBox="1"/>
          <p:nvPr/>
        </p:nvSpPr>
        <p:spPr>
          <a:xfrm>
            <a:off x="569241" y="1475509"/>
            <a:ext cx="75175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REGISTER/SIGN UP</a:t>
            </a:r>
          </a:p>
          <a:p>
            <a:pPr algn="l"/>
            <a:r>
              <a:rPr lang="en-US" dirty="0"/>
              <a:t>
*LOGIN</a:t>
            </a:r>
          </a:p>
          <a:p>
            <a:pPr algn="l"/>
            <a:r>
              <a:rPr lang="en-US" dirty="0"/>
              <a:t>
*SEARCH HOTEL</a:t>
            </a:r>
          </a:p>
          <a:p>
            <a:pPr algn="l"/>
            <a:r>
              <a:rPr lang="en-US" dirty="0"/>
              <a:t>
*SEARCH TRAVEL FACILITY</a:t>
            </a:r>
          </a:p>
          <a:p>
            <a:pPr algn="l"/>
            <a:r>
              <a:rPr lang="en-US" dirty="0"/>
              <a:t>
*SEARCH FACILITIES</a:t>
            </a:r>
          </a:p>
          <a:p>
            <a:pPr algn="l"/>
            <a:r>
              <a:rPr lang="en-US" dirty="0"/>
              <a:t>
*SELECT OPTION HAVING HOTELS,TRAVEL FACILITY AND OTHER FACILITIES</a:t>
            </a:r>
          </a:p>
          <a:p>
            <a:pPr algn="l"/>
            <a:r>
              <a:rPr lang="en-US" dirty="0"/>
              <a:t>
*BOOK OPTION</a:t>
            </a:r>
          </a:p>
          <a:p>
            <a:pPr algn="l"/>
            <a:r>
              <a:rPr lang="en-US" dirty="0"/>
              <a:t>
*TRANSACTION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81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049AE18-1990-67FE-B460-1317E29D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B5C284-EF3B-BEB6-A351-31681EF5B6F2}"/>
              </a:ext>
            </a:extLst>
          </p:cNvPr>
          <p:cNvSpPr txBox="1"/>
          <p:nvPr/>
        </p:nvSpPr>
        <p:spPr>
          <a:xfrm>
            <a:off x="613298" y="1246909"/>
            <a:ext cx="819638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Tourism is currently recognized as a global industry which is highly growing at a high rate like other industries.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Our ‘AI Based Tour Management System’ web based application helps in managing and planning a vacation or a tour with a user friendly environment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Work with runtime changes and schedule the same for necessary requirements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 proposed system also enables users a vacation that can be without any time bound restrictions and best fit in budget.</a:t>
            </a:r>
          </a:p>
        </p:txBody>
      </p:sp>
    </p:spTree>
    <p:extLst>
      <p:ext uri="{BB962C8B-B14F-4D97-AF65-F5344CB8AC3E}">
        <p14:creationId xmlns:p14="http://schemas.microsoft.com/office/powerpoint/2010/main" val="892769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5DA968F-80C4-748B-02C7-501DE1249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3941863-8725-3A7B-B73E-3BBB52DE1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265" y="1090009"/>
            <a:ext cx="1770972" cy="392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50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9DA642E8-831E-4E5E-311A-16E7A306D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084" y="982493"/>
            <a:ext cx="1931831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0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id="{A08C700D-6528-8EB2-381F-B8CF75B76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956" y="539750"/>
            <a:ext cx="1942088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80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id="{1F8C92D3-B8A0-554C-350E-4C46D4575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506" y="539750"/>
            <a:ext cx="1948988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59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id="{80221CBB-3036-7872-7C5A-4A365ADA1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283" y="539750"/>
            <a:ext cx="1991434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68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id="{71B6E854-CA1F-E0EE-75C6-25A552A22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73" y="539750"/>
            <a:ext cx="1925053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9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5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 rot="9899997">
            <a:off x="-575052" y="-944650"/>
            <a:ext cx="2644604" cy="14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5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-899999">
            <a:off x="7050780" y="3489911"/>
            <a:ext cx="3419840" cy="230080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5"/>
          <p:cNvSpPr txBox="1">
            <a:spLocks noGrp="1"/>
          </p:cNvSpPr>
          <p:nvPr>
            <p:ph type="subTitle" idx="1"/>
          </p:nvPr>
        </p:nvSpPr>
        <p:spPr>
          <a:xfrm>
            <a:off x="1992888" y="189782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733658E-19D8-9B31-5E4A-13C34CD7DD19}"/>
              </a:ext>
            </a:extLst>
          </p:cNvPr>
          <p:cNvSpPr txBox="1">
            <a:spLocks/>
          </p:cNvSpPr>
          <p:nvPr/>
        </p:nvSpPr>
        <p:spPr>
          <a:xfrm>
            <a:off x="3629936" y="4713576"/>
            <a:ext cx="1604745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dirty="0"/>
              <a:t>GROUP -1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0E0C28-7B9B-1390-D211-881A7B866CEA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96293" y="180781"/>
            <a:ext cx="7717500" cy="777060"/>
          </a:xfrm>
        </p:spPr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0E8222-688C-CCB4-9F6C-7F8601AABA85}"/>
              </a:ext>
            </a:extLst>
          </p:cNvPr>
          <p:cNvSpPr txBox="1"/>
          <p:nvPr/>
        </p:nvSpPr>
        <p:spPr>
          <a:xfrm>
            <a:off x="189747" y="938306"/>
            <a:ext cx="7530592" cy="2077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j-lt"/>
                <a:ea typeface="Raleway" panose="02000000000000000000" pitchFamily="2" charset="0"/>
              </a:rPr>
              <a:t>1.Introduction</a:t>
            </a:r>
          </a:p>
          <a:p>
            <a:pPr algn="l"/>
            <a:r>
              <a:rPr lang="en-US" dirty="0">
                <a:latin typeface="+mj-lt"/>
                <a:ea typeface="Raleway" panose="02000000000000000000" pitchFamily="2" charset="0"/>
              </a:rPr>
              <a:t>2.Existing System</a:t>
            </a:r>
          </a:p>
          <a:p>
            <a:pPr algn="l"/>
            <a:r>
              <a:rPr lang="en-US" dirty="0">
                <a:latin typeface="+mj-lt"/>
                <a:ea typeface="Raleway" panose="02000000000000000000" pitchFamily="2" charset="0"/>
              </a:rPr>
              <a:t>3.Proposed System</a:t>
            </a:r>
          </a:p>
          <a:p>
            <a:pPr algn="l"/>
            <a:r>
              <a:rPr lang="en-US" dirty="0">
                <a:latin typeface="+mj-lt"/>
                <a:ea typeface="Raleway" panose="02000000000000000000" pitchFamily="2" charset="0"/>
              </a:rPr>
              <a:t>4.Literature Review</a:t>
            </a:r>
          </a:p>
          <a:p>
            <a:pPr algn="l"/>
            <a:r>
              <a:rPr lang="en-US" dirty="0">
                <a:latin typeface="+mj-lt"/>
                <a:ea typeface="Raleway" panose="02000000000000000000" pitchFamily="2" charset="0"/>
              </a:rPr>
              <a:t>5.System Architecture Diagrams</a:t>
            </a:r>
          </a:p>
          <a:p>
            <a:pPr algn="l"/>
            <a:r>
              <a:rPr lang="en-US" dirty="0">
                <a:latin typeface="+mj-lt"/>
                <a:ea typeface="Raleway" panose="02000000000000000000" pitchFamily="2" charset="0"/>
              </a:rPr>
              <a:t>6.Diagrams</a:t>
            </a:r>
          </a:p>
          <a:p>
            <a:pPr algn="l"/>
            <a:r>
              <a:rPr lang="en-US" dirty="0">
                <a:latin typeface="+mj-lt"/>
                <a:ea typeface="Raleway" panose="02000000000000000000" pitchFamily="2" charset="0"/>
              </a:rPr>
              <a:t>7.Software Requirements</a:t>
            </a:r>
          </a:p>
          <a:p>
            <a:pPr algn="l"/>
            <a:r>
              <a:rPr lang="en-US" dirty="0">
                <a:latin typeface="+mj-lt"/>
                <a:ea typeface="Raleway" panose="02000000000000000000" pitchFamily="2" charset="0"/>
              </a:rPr>
              <a:t>8.Hardware Requirements</a:t>
            </a:r>
          </a:p>
          <a:p>
            <a:pPr algn="l"/>
            <a:r>
              <a:rPr lang="en-US" dirty="0">
                <a:latin typeface="+mj-lt"/>
                <a:ea typeface="Raleway" panose="02000000000000000000" pitchFamily="2" charset="0"/>
              </a:rPr>
              <a:t>9.Modules</a:t>
            </a:r>
          </a:p>
          <a:p>
            <a:pPr algn="l"/>
            <a:r>
              <a:rPr lang="en-US" dirty="0">
                <a:latin typeface="+mj-lt"/>
                <a:ea typeface="Raleway" panose="02000000000000000000" pitchFamily="2" charset="0"/>
              </a:rPr>
              <a:t>10.Functionalities</a:t>
            </a:r>
          </a:p>
          <a:p>
            <a:pPr algn="l"/>
            <a:r>
              <a:rPr lang="en-US" dirty="0">
                <a:latin typeface="+mj-lt"/>
                <a:ea typeface="Raleway" panose="02000000000000000000" pitchFamily="2" charset="0"/>
              </a:rPr>
              <a:t>11.Implementation</a:t>
            </a:r>
          </a:p>
          <a:p>
            <a:pPr algn="l"/>
            <a:r>
              <a:rPr lang="en-US" dirty="0">
                <a:latin typeface="+mj-lt"/>
                <a:ea typeface="Raleway" panose="02000000000000000000" pitchFamily="2" charset="0"/>
              </a:rPr>
              <a:t>12.Results</a:t>
            </a:r>
          </a:p>
          <a:p>
            <a:pPr algn="l"/>
            <a:r>
              <a:rPr lang="en-US" dirty="0">
                <a:latin typeface="+mj-lt"/>
                <a:ea typeface="Raleway" panose="02000000000000000000" pitchFamily="2" charset="0"/>
              </a:rPr>
              <a:t>13.Screenshots</a:t>
            </a:r>
          </a:p>
          <a:p>
            <a:pPr algn="l"/>
            <a:r>
              <a:rPr lang="en-US" dirty="0">
                <a:latin typeface="+mj-lt"/>
                <a:ea typeface="Raleway" panose="02000000000000000000" pitchFamily="2" charset="0"/>
              </a:rPr>
              <a:t>14.Publications</a:t>
            </a:r>
          </a:p>
          <a:p>
            <a:pPr algn="l"/>
            <a:r>
              <a:rPr lang="en-US" dirty="0">
                <a:latin typeface="+mj-lt"/>
                <a:ea typeface="Raleway" panose="02000000000000000000" pitchFamily="2" charset="0"/>
              </a:rPr>
              <a:t>15.References</a:t>
            </a: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>
              <a:latin typeface="Raleway" panose="02000000000000000000" pitchFamily="2" charset="0"/>
              <a:ea typeface="Raleway" panose="02000000000000000000" pitchFamily="2" charset="0"/>
            </a:endParaRPr>
          </a:p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>
            <a:extLst>
              <a:ext uri="{FF2B5EF4-FFF2-40B4-BE49-F238E27FC236}">
                <a16:creationId xmlns:a16="http://schemas.microsoft.com/office/drawing/2014/main" id="{D67EA668-428D-1753-57BB-157D0F992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261" y="539750"/>
            <a:ext cx="1931477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54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>
            <a:extLst>
              <a:ext uri="{FF2B5EF4-FFF2-40B4-BE49-F238E27FC236}">
                <a16:creationId xmlns:a16="http://schemas.microsoft.com/office/drawing/2014/main" id="{06B9A848-D3CE-828F-0AD6-72F355202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32" y="539750"/>
            <a:ext cx="2400335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52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F4BD9DE-1024-205E-FC1B-76AFB43E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0C060-2C73-838B-13E0-208E0E1A2A5A}"/>
              </a:ext>
            </a:extLst>
          </p:cNvPr>
          <p:cNvSpPr txBox="1"/>
          <p:nvPr/>
        </p:nvSpPr>
        <p:spPr>
          <a:xfrm>
            <a:off x="716650" y="1249620"/>
            <a:ext cx="813821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[1] </a:t>
            </a:r>
            <a:r>
              <a:rPr lang="en-US" dirty="0" err="1"/>
              <a:t>Revathy</a:t>
            </a:r>
            <a:r>
              <a:rPr lang="en-US" dirty="0"/>
              <a:t> A S, </a:t>
            </a:r>
            <a:r>
              <a:rPr lang="en-US" dirty="0" err="1"/>
              <a:t>Amrutha</a:t>
            </a:r>
            <a:r>
              <a:rPr lang="en-US" dirty="0"/>
              <a:t> Anil, </a:t>
            </a:r>
            <a:r>
              <a:rPr lang="en-US" dirty="0" err="1"/>
              <a:t>Anandhu</a:t>
            </a:r>
            <a:r>
              <a:rPr lang="en-US" dirty="0"/>
              <a:t> Anil, </a:t>
            </a:r>
            <a:r>
              <a:rPr lang="en-US" dirty="0" err="1"/>
              <a:t>Niveditha</a:t>
            </a:r>
            <a:r>
              <a:rPr lang="en-US" dirty="0"/>
              <a:t> R </a:t>
            </a:r>
            <a:r>
              <a:rPr lang="en-US" dirty="0" err="1"/>
              <a:t>Naik</a:t>
            </a:r>
            <a:r>
              <a:rPr lang="en-US" dirty="0"/>
              <a:t>, </a:t>
            </a:r>
            <a:r>
              <a:rPr lang="en-US" dirty="0" err="1"/>
              <a:t>Sarathkumar</a:t>
            </a:r>
            <a:r>
              <a:rPr lang="en-US" dirty="0"/>
              <a:t> M B.</a:t>
            </a:r>
          </a:p>
          <a:p>
            <a:pPr algn="l"/>
            <a:r>
              <a:rPr lang="en-US" dirty="0"/>
              <a:t>
</a:t>
            </a:r>
            <a:r>
              <a:rPr lang="en-US" i="1" dirty="0"/>
              <a:t>”An AI Assisted Virtual Travel Agent: A Literature Survey”</a:t>
            </a:r>
            <a:r>
              <a:rPr lang="en-US" dirty="0"/>
              <a:t>. </a:t>
            </a:r>
            <a:r>
              <a:rPr lang="en-US" dirty="0" err="1"/>
              <a:t>In:International</a:t>
            </a:r>
            <a:r>
              <a:rPr lang="en-US" dirty="0"/>
              <a:t> Research</a:t>
            </a:r>
          </a:p>
          <a:p>
            <a:pPr algn="l"/>
            <a:r>
              <a:rPr lang="en-US" dirty="0"/>
              <a:t>
Journal Of Modernization In Engineering Technology And Science (IRJMETS)-</a:t>
            </a:r>
          </a:p>
          <a:p>
            <a:pPr algn="l"/>
            <a:r>
              <a:rPr lang="en-US" dirty="0"/>
              <a:t>
(Volume:05/Issue:05/May-2023.)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[2] </a:t>
            </a:r>
            <a:r>
              <a:rPr lang="en-US" dirty="0" err="1"/>
              <a:t>Revathy</a:t>
            </a:r>
            <a:r>
              <a:rPr lang="en-US" dirty="0"/>
              <a:t> A S, </a:t>
            </a:r>
            <a:r>
              <a:rPr lang="en-US" dirty="0" err="1"/>
              <a:t>Amrutha</a:t>
            </a:r>
            <a:r>
              <a:rPr lang="en-US" dirty="0"/>
              <a:t> Anil, </a:t>
            </a:r>
            <a:r>
              <a:rPr lang="en-US" dirty="0" err="1"/>
              <a:t>Anandhu</a:t>
            </a:r>
            <a:r>
              <a:rPr lang="en-US" dirty="0"/>
              <a:t> Anil, </a:t>
            </a:r>
            <a:r>
              <a:rPr lang="en-US" dirty="0" err="1"/>
              <a:t>Niveditha</a:t>
            </a:r>
            <a:r>
              <a:rPr lang="en-US" dirty="0"/>
              <a:t> R </a:t>
            </a:r>
            <a:r>
              <a:rPr lang="en-US" dirty="0" err="1"/>
              <a:t>Naik</a:t>
            </a:r>
            <a:r>
              <a:rPr lang="en-US" dirty="0"/>
              <a:t>, </a:t>
            </a:r>
            <a:r>
              <a:rPr lang="en-US" dirty="0" err="1"/>
              <a:t>Sarathkumar</a:t>
            </a:r>
            <a:r>
              <a:rPr lang="en-US" dirty="0"/>
              <a:t> M B. ”</a:t>
            </a:r>
          </a:p>
          <a:p>
            <a:pPr algn="l"/>
            <a:r>
              <a:rPr lang="en-US" dirty="0"/>
              <a:t>
</a:t>
            </a:r>
            <a:r>
              <a:rPr lang="en-US" i="1" dirty="0"/>
              <a:t>AI TRIAD: AN AI ASSISTED TRIP ADVISOR ”</a:t>
            </a:r>
            <a:r>
              <a:rPr lang="en-US" dirty="0"/>
              <a:t>. </a:t>
            </a:r>
            <a:r>
              <a:rPr lang="en-US" dirty="0" err="1"/>
              <a:t>In:International</a:t>
            </a:r>
            <a:r>
              <a:rPr lang="en-US" dirty="0"/>
              <a:t> Research Journal Of</a:t>
            </a:r>
          </a:p>
          <a:p>
            <a:pPr algn="l"/>
            <a:r>
              <a:rPr lang="en-US" dirty="0"/>
              <a:t>
Modernization In Engineering Technology And Science (IRJMETS)-</a:t>
            </a:r>
          </a:p>
          <a:p>
            <a:pPr algn="l"/>
            <a:r>
              <a:rPr lang="en-US" dirty="0"/>
              <a:t>
(Volume:05/Issue:05/May-2023.)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28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E658E5C-628B-4B20-28C9-EEF0A96D6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50" y="445025"/>
            <a:ext cx="7717500" cy="4467938"/>
          </a:xfrm>
        </p:spPr>
        <p:txBody>
          <a:bodyPr/>
          <a:lstStyle/>
          <a:p>
            <a:r>
              <a:rPr lang="en-IN" u="sng" dirty="0"/>
              <a:t>REFERENCE</a:t>
            </a:r>
            <a:br>
              <a:rPr lang="en-IN" dirty="0"/>
            </a:br>
            <a:br>
              <a:rPr lang="en-IN" dirty="0"/>
            </a:br>
            <a:r>
              <a:rPr lang="en-IN" sz="1600" b="0" i="0" u="none" strike="noStrike" dirty="0">
                <a:solidFill>
                  <a:srgbClr val="8AB4F8"/>
                </a:solidFill>
                <a:effectLst/>
                <a:latin typeface="Raleway" pitchFamily="2" charset="0"/>
                <a:hlinkClick r:id="rId2"/>
              </a:rPr>
              <a:t>https://ijarcce.com/wp-content/uploads/2021/05/IJARCCE.2021.10509.pdf</a:t>
            </a:r>
            <a:br>
              <a:rPr lang="en-IN" sz="1600" b="0" i="0" u="none" strike="noStrike" dirty="0">
                <a:solidFill>
                  <a:srgbClr val="8AB4F8"/>
                </a:solidFill>
                <a:effectLst/>
                <a:latin typeface="Raleway" pitchFamily="2" charset="0"/>
              </a:rPr>
            </a:br>
            <a:br>
              <a:rPr lang="en-IN" sz="1600" b="0" i="0" u="none" strike="noStrike" dirty="0">
                <a:solidFill>
                  <a:srgbClr val="8AB4F8"/>
                </a:solidFill>
                <a:effectLst/>
                <a:latin typeface="Raleway" pitchFamily="2" charset="0"/>
              </a:rPr>
            </a:br>
            <a:br>
              <a:rPr lang="en-IN" sz="1600" b="0" i="0" u="none" strike="noStrike" dirty="0">
                <a:solidFill>
                  <a:srgbClr val="8AB4F8"/>
                </a:solidFill>
                <a:effectLst/>
                <a:latin typeface="Raleway" pitchFamily="2" charset="0"/>
              </a:rPr>
            </a:br>
            <a:r>
              <a:rPr lang="en-IN" sz="1600" b="0" i="0" u="none" strike="noStrike" dirty="0">
                <a:solidFill>
                  <a:srgbClr val="8AB4F8"/>
                </a:solidFill>
                <a:effectLst/>
                <a:latin typeface="Raleway" pitchFamily="2" charset="0"/>
                <a:hlinkClick r:id="rId3"/>
              </a:rPr>
              <a:t>https://run.unl.pt/bitstream/10362/39709/1/Geisler_2018.pdf</a:t>
            </a:r>
            <a:br>
              <a:rPr lang="en-IN" sz="1600" b="0" i="0" u="none" strike="noStrike" dirty="0">
                <a:solidFill>
                  <a:srgbClr val="8AB4F8"/>
                </a:solidFill>
                <a:effectLst/>
                <a:latin typeface="Raleway" pitchFamily="2" charset="0"/>
              </a:rPr>
            </a:br>
            <a:br>
              <a:rPr lang="en-IN" sz="1600" b="0" i="0" u="none" strike="noStrike" dirty="0">
                <a:solidFill>
                  <a:srgbClr val="8AB4F8"/>
                </a:solidFill>
                <a:effectLst/>
                <a:latin typeface="Raleway" pitchFamily="2" charset="0"/>
              </a:rPr>
            </a:br>
            <a:br>
              <a:rPr lang="en-IN" sz="1600" b="0" i="0" u="none" strike="noStrike" dirty="0">
                <a:solidFill>
                  <a:srgbClr val="8AB4F8"/>
                </a:solidFill>
                <a:effectLst/>
                <a:latin typeface="Raleway" pitchFamily="2" charset="0"/>
              </a:rPr>
            </a:br>
            <a:r>
              <a:rPr lang="en-IN" sz="1600" b="0" i="0" u="none" strike="noStrike" dirty="0">
                <a:solidFill>
                  <a:srgbClr val="8AB4F8"/>
                </a:solidFill>
                <a:effectLst/>
                <a:latin typeface="Raleway" pitchFamily="2" charset="0"/>
                <a:hlinkClick r:id="rId4"/>
              </a:rPr>
              <a:t>https://www.researchgate.net/publication/344444604_Impact_of_Artificial_Intelligence_in_Travel_Tourism_and_Hospitality</a:t>
            </a:r>
            <a:br>
              <a:rPr lang="en-IN" sz="1600" b="0" i="0" u="none" strike="noStrike" dirty="0">
                <a:solidFill>
                  <a:srgbClr val="8AB4F8"/>
                </a:solidFill>
                <a:effectLst/>
                <a:latin typeface="Raleway" pitchFamily="2" charset="0"/>
              </a:rPr>
            </a:br>
            <a:br>
              <a:rPr lang="en-IN" sz="1600" b="0" i="0" u="none" strike="noStrike" dirty="0">
                <a:solidFill>
                  <a:srgbClr val="8AB4F8"/>
                </a:solidFill>
                <a:effectLst/>
                <a:latin typeface="Raleway" pitchFamily="2" charset="0"/>
              </a:rPr>
            </a:br>
            <a:br>
              <a:rPr lang="en-IN" sz="1600" b="0" i="0" u="none" strike="noStrike" dirty="0">
                <a:solidFill>
                  <a:srgbClr val="8AB4F8"/>
                </a:solidFill>
                <a:effectLst/>
                <a:latin typeface="Raleway" pitchFamily="2" charset="0"/>
              </a:rPr>
            </a:br>
            <a:r>
              <a:rPr lang="en-IN" sz="1600" b="0" i="0" u="none" strike="noStrike" dirty="0">
                <a:solidFill>
                  <a:srgbClr val="8AB4F8"/>
                </a:solidFill>
                <a:effectLst/>
                <a:latin typeface="Raleway" pitchFamily="2" charset="0"/>
                <a:hlinkClick r:id="rId5"/>
              </a:rPr>
              <a:t>https://www.researchgate.net/publication/344945162_Artificial_Intelligence_Systems_applied_to_tourism_A_Survey</a:t>
            </a:r>
            <a:br>
              <a:rPr lang="en-IN" sz="1800" b="0" i="0" u="none" strike="noStrike" dirty="0">
                <a:solidFill>
                  <a:srgbClr val="8AB4F8"/>
                </a:solidFill>
                <a:effectLst/>
                <a:latin typeface="Raleway" pitchFamily="2" charset="0"/>
              </a:rPr>
            </a:br>
            <a:br>
              <a:rPr lang="en-IN" sz="1800" b="0" i="0" u="none" strike="noStrike" dirty="0">
                <a:solidFill>
                  <a:srgbClr val="8AB4F8"/>
                </a:solidFill>
                <a:effectLst/>
                <a:latin typeface="Raleway" pitchFamily="2" charset="0"/>
              </a:rPr>
            </a:br>
            <a:endParaRPr lang="en-IN" sz="18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763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E381F5F-353E-1330-250F-A194CF23B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1999050"/>
            <a:ext cx="7717500" cy="572700"/>
          </a:xfrm>
        </p:spPr>
        <p:txBody>
          <a:bodyPr/>
          <a:lstStyle/>
          <a:p>
            <a:r>
              <a:rPr lang="en-IN" dirty="0"/>
              <a:t>THANK YOU </a:t>
            </a:r>
          </a:p>
        </p:txBody>
      </p:sp>
      <p:pic>
        <p:nvPicPr>
          <p:cNvPr id="11" name="Google Shape;299;p40">
            <a:extLst>
              <a:ext uri="{FF2B5EF4-FFF2-40B4-BE49-F238E27FC236}">
                <a16:creationId xmlns:a16="http://schemas.microsoft.com/office/drawing/2014/main" id="{D3A9F45C-CB17-C911-AB40-5E555F3AD715}"/>
              </a:ext>
            </a:extLst>
          </p:cNvPr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 rot="-899993" flipH="1">
            <a:off x="3945" y="3266525"/>
            <a:ext cx="2214367" cy="1617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00;p40">
            <a:extLst>
              <a:ext uri="{FF2B5EF4-FFF2-40B4-BE49-F238E27FC236}">
                <a16:creationId xmlns:a16="http://schemas.microsoft.com/office/drawing/2014/main" id="{4C7BA031-43E9-8F00-A5F1-2991BE5E891C}"/>
              </a:ext>
            </a:extLst>
          </p:cNvPr>
          <p:cNvPicPr preferRelativeResize="0"/>
          <p:nvPr/>
        </p:nvPicPr>
        <p:blipFill rotWithShape="1">
          <a:blip r:embed="rId3">
            <a:alphaModFix amt="70000"/>
          </a:blip>
          <a:srcRect t="25065" r="24573"/>
          <a:stretch/>
        </p:blipFill>
        <p:spPr>
          <a:xfrm flipH="1">
            <a:off x="7676375" y="0"/>
            <a:ext cx="1508749" cy="1475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592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22F0494-898F-3A00-E04B-5C054510D2DB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US" u="sng" dirty="0"/>
              <a:t>INTRODUCTION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DF15A8-0960-18DB-021B-1B6AA63463DC}"/>
              </a:ext>
            </a:extLst>
          </p:cNvPr>
          <p:cNvSpPr txBox="1"/>
          <p:nvPr/>
        </p:nvSpPr>
        <p:spPr>
          <a:xfrm>
            <a:off x="477078" y="1246909"/>
            <a:ext cx="7957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C4C939-C68A-77B3-016D-5B2D7B148CFA}"/>
              </a:ext>
            </a:extLst>
          </p:cNvPr>
          <p:cNvSpPr txBox="1"/>
          <p:nvPr/>
        </p:nvSpPr>
        <p:spPr>
          <a:xfrm>
            <a:off x="386721" y="1246909"/>
            <a:ext cx="82151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Travelling is a crucial to think about terms of development. Exchange of traditions, knowledge and fashion helped in opening doors of curiosity for citizenry.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AI now infiltrates every aspect of the tour and travel industry.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AI is playing a really much important role within the tourism industry, globally. From the hotel, flights, visa arrangements, till the booking of the taxi or table within the hotel, we get to ascertain n numbers of applications, websites and portals for an equivalent.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With the assistance of this technology, you’ll get a customized and intelligent travel solution tailored consistent with your needs.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Quick access to the appointments, schedules and reservations with virtual tour planner/ guide making your holiday/tour more stress free.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034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8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 rot="-900001" flipH="1">
            <a:off x="7697600" y="3473725"/>
            <a:ext cx="2161123" cy="20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 rotWithShape="1">
          <a:blip r:embed="rId4">
            <a:alphaModFix amt="70000"/>
          </a:blip>
          <a:srcRect/>
          <a:stretch/>
        </p:blipFill>
        <p:spPr>
          <a:xfrm>
            <a:off x="0" y="-166654"/>
            <a:ext cx="2000299" cy="1495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035BA6A-7B8D-C3FC-228B-013597526B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110343" y="1223659"/>
            <a:ext cx="7496627" cy="1799400"/>
          </a:xfrm>
        </p:spPr>
        <p:txBody>
          <a:bodyPr/>
          <a:lstStyle/>
          <a:p>
            <a:r>
              <a:rPr lang="en-US" dirty="0"/>
              <a:t> • </a:t>
            </a:r>
            <a:r>
              <a:rPr lang="en-US" dirty="0">
                <a:latin typeface="+mj-lt"/>
              </a:rPr>
              <a:t>Users have to visit a tour planner/ agent to plan or manage all the bookings, accommodations and budget.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• Manual based system where the user needs to work according to the agent plan.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• Systems are strictly time oriented</a:t>
            </a:r>
            <a:r>
              <a:rPr lang="en-US" dirty="0"/>
              <a:t>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D15D1A-CD43-1226-281E-5253826B2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SYSTEM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D3037B-6867-13C1-969B-F05E1C04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7C60DF-C267-3B97-1432-6393F412E906}"/>
              </a:ext>
            </a:extLst>
          </p:cNvPr>
          <p:cNvSpPr txBox="1"/>
          <p:nvPr/>
        </p:nvSpPr>
        <p:spPr>
          <a:xfrm>
            <a:off x="224081" y="1222512"/>
            <a:ext cx="85494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Artificial intelligence can provide a wealth of knowledge on a variety of topics, including general infrastructure, tourist infrastructure, and so 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Artificial Intelligence (AI) easily addresses customer needs by offering timely information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Artificial intelligence has infiltrated every part of the travel industry.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Reminders and alerts for schedules and appointments come in handy during runtime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You can get a customized and intelligent travel solution tailored to your needs with the aid of this technology.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27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D2232EA-52CF-2709-5BCD-E1AC0412A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0765" y="-115180"/>
            <a:ext cx="7717500" cy="572700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C406D-A2EF-8B17-831A-DDE3A380B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05" y="457520"/>
            <a:ext cx="6248166" cy="468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80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E81E818-8C7A-1831-1940-8B1BF4D94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31" y="-79038"/>
            <a:ext cx="7717500" cy="572700"/>
          </a:xfrm>
        </p:spPr>
        <p:txBody>
          <a:bodyPr/>
          <a:lstStyle/>
          <a:p>
            <a:r>
              <a:rPr lang="en-US" dirty="0"/>
              <a:t>LITERATURE REVIEW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A1C025-F8DC-2B55-7D28-462B51D7E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80" y="656134"/>
            <a:ext cx="7412923" cy="418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93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B692AAC-53F5-1D49-54EE-D2006600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80" y="-16105"/>
            <a:ext cx="7717500" cy="572700"/>
          </a:xfrm>
        </p:spPr>
        <p:txBody>
          <a:bodyPr/>
          <a:lstStyle/>
          <a:p>
            <a:r>
              <a:rPr lang="en-US" dirty="0"/>
              <a:t>LITERATURE REVIEW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04A49-917A-676A-604F-31C83125C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947" y="711976"/>
            <a:ext cx="5430846" cy="443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0123"/>
      </p:ext>
    </p:extLst>
  </p:cSld>
  <p:clrMapOvr>
    <a:masterClrMapping/>
  </p:clrMapOvr>
</p:sld>
</file>

<file path=ppt/theme/theme1.xml><?xml version="1.0" encoding="utf-8"?>
<a:theme xmlns:a="http://schemas.openxmlformats.org/drawingml/2006/main" name="Bangkok Travel Guide Porfolio by Slidesgo">
  <a:themeElements>
    <a:clrScheme name="Simple Light">
      <a:dk1>
        <a:srgbClr val="394F42"/>
      </a:dk1>
      <a:lt1>
        <a:srgbClr val="F5F5F3"/>
      </a:lt1>
      <a:dk2>
        <a:srgbClr val="B74B49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94F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1068</Words>
  <Application>Microsoft Office PowerPoint</Application>
  <PresentationFormat>On-screen Show (16:9)</PresentationFormat>
  <Paragraphs>213</Paragraphs>
  <Slides>34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Bangkok Travel Guide Porfolio by Slidesgo</vt:lpstr>
      <vt:lpstr>AI TRIAD !  An AI trip advisor</vt:lpstr>
      <vt:lpstr>ABSTRACT</vt:lpstr>
      <vt:lpstr>INDEX</vt:lpstr>
      <vt:lpstr>INTRODUCTION </vt:lpstr>
      <vt:lpstr>EXISTING SYSTEM</vt:lpstr>
      <vt:lpstr>PROPOSED SYSTEM</vt:lpstr>
      <vt:lpstr>LITERATURE REVIEW</vt:lpstr>
      <vt:lpstr>LITERATURE REVIEW </vt:lpstr>
      <vt:lpstr>LITERATURE REVIEW </vt:lpstr>
      <vt:lpstr>ARCHITECTURE</vt:lpstr>
      <vt:lpstr>ARCHITECTURE</vt:lpstr>
      <vt:lpstr>METHODOLOGY: ER DIAGRAM</vt:lpstr>
      <vt:lpstr>METHODOLOGY: USECASE DIAGRAM</vt:lpstr>
      <vt:lpstr>METHODOLOGY:ACTIVITY DIAGRAM</vt:lpstr>
      <vt:lpstr>METHODOLOGY:DATA FLOW DIAGRAM</vt:lpstr>
      <vt:lpstr>METHODOLOGY:SEQUENCE DIAGRAM</vt:lpstr>
      <vt:lpstr>METHODOLOGY :SEQUENCE DIAGRAM</vt:lpstr>
      <vt:lpstr>METHODOLOGY:SEQUENCE DIAGRAM</vt:lpstr>
      <vt:lpstr>SOFTWARE REQUIREMENTS </vt:lpstr>
      <vt:lpstr>HARDWARE REQUIREMENTS </vt:lpstr>
      <vt:lpstr>MODULES</vt:lpstr>
      <vt:lpstr>FUNCTIONALITIES </vt:lpstr>
      <vt:lpstr>RESULT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PUBLICATIONS</vt:lpstr>
      <vt:lpstr>REFERENCE  https://ijarcce.com/wp-content/uploads/2021/05/IJARCCE.2021.10509.pdf   https://run.unl.pt/bitstream/10362/39709/1/Geisler_2018.pdf   https://www.researchgate.net/publication/344444604_Impact_of_Artificial_Intelligence_in_Travel_Tourism_and_Hospitality   https://www.researchgate.net/publication/344945162_Artificial_Intelligence_Systems_applied_to_tourism_A_Survey 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SET PACK   AI based virtual travel agent</dc:title>
  <dc:creator>NIVEDITHA R NAIK</dc:creator>
  <cp:lastModifiedBy>niveditharnaik2@gmail.com</cp:lastModifiedBy>
  <cp:revision>15</cp:revision>
  <dcterms:modified xsi:type="dcterms:W3CDTF">2024-01-11T08:10:21Z</dcterms:modified>
</cp:coreProperties>
</file>